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7" r:id="rId2"/>
    <p:sldId id="276" r:id="rId3"/>
    <p:sldId id="348" r:id="rId4"/>
    <p:sldId id="350" r:id="rId5"/>
    <p:sldId id="363" r:id="rId6"/>
    <p:sldId id="280" r:id="rId7"/>
    <p:sldId id="351" r:id="rId8"/>
    <p:sldId id="365" r:id="rId9"/>
    <p:sldId id="349" r:id="rId10"/>
    <p:sldId id="366" r:id="rId11"/>
    <p:sldId id="279" r:id="rId12"/>
    <p:sldId id="282" r:id="rId13"/>
    <p:sldId id="352" r:id="rId14"/>
    <p:sldId id="353" r:id="rId15"/>
    <p:sldId id="367" r:id="rId16"/>
    <p:sldId id="354" r:id="rId17"/>
    <p:sldId id="288" r:id="rId18"/>
    <p:sldId id="355" r:id="rId19"/>
    <p:sldId id="356" r:id="rId20"/>
    <p:sldId id="290" r:id="rId21"/>
    <p:sldId id="357" r:id="rId22"/>
    <p:sldId id="285" r:id="rId23"/>
    <p:sldId id="292" r:id="rId24"/>
    <p:sldId id="358" r:id="rId25"/>
    <p:sldId id="359" r:id="rId26"/>
    <p:sldId id="360" r:id="rId27"/>
    <p:sldId id="361" r:id="rId28"/>
    <p:sldId id="362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64" autoAdjust="0"/>
    <p:restoredTop sz="94783" autoAdjust="0"/>
  </p:normalViewPr>
  <p:slideViewPr>
    <p:cSldViewPr>
      <p:cViewPr varScale="1">
        <p:scale>
          <a:sx n="83" d="100"/>
          <a:sy n="83" d="100"/>
        </p:scale>
        <p:origin x="-109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9" d="100"/>
        <a:sy n="79" d="100"/>
      </p:scale>
      <p:origin x="0" y="1074"/>
    </p:cViewPr>
  </p:sorterViewPr>
  <p:notesViewPr>
    <p:cSldViewPr>
      <p:cViewPr varScale="1">
        <p:scale>
          <a:sx n="66" d="100"/>
          <a:sy n="66" d="100"/>
        </p:scale>
        <p:origin x="-2808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EB313A-ED78-42F6-AB9C-DB148466E2CA}" type="datetimeFigureOut">
              <a:rPr lang="en-US" smtClean="0"/>
              <a:pPr/>
              <a:t>17-Oct-12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7EB84-F501-4CCF-A4BB-787E16C630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21032B-2FDA-445C-90EB-F7C6F27EB042}" type="datetimeFigureOut">
              <a:rPr lang="en-US" smtClean="0"/>
              <a:pPr/>
              <a:t>17-Oct-12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C77EA3-6A9F-4F65-978B-83A27655218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56E3-2024-40FF-9D96-28D81210CA64}" type="datetime1">
              <a:rPr lang="en-GB" smtClean="0"/>
              <a:pPr/>
              <a:t>17/10/2012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03E11-F418-4F4D-903E-9EFF77EC5755}" type="datetime1">
              <a:rPr lang="en-GB" smtClean="0"/>
              <a:pPr/>
              <a:t>17/10/2012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57FAD-A33D-4A66-9B72-7FCD485A1086}" type="datetime1">
              <a:rPr lang="en-GB" smtClean="0"/>
              <a:pPr/>
              <a:t>17/10/2012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B4C7B-7DA5-4F10-9088-482314B60A48}" type="datetime1">
              <a:rPr lang="en-GB" smtClean="0"/>
              <a:pPr/>
              <a:t>17/10/2012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EE730-3D38-4798-9933-7BA502841A76}" type="datetime1">
              <a:rPr lang="en-GB" smtClean="0"/>
              <a:pPr/>
              <a:t>17/10/2012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83EED-6E7B-41D1-A886-7C9A49D27620}" type="datetime1">
              <a:rPr lang="en-GB" smtClean="0"/>
              <a:pPr/>
              <a:t>17/10/2012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94AE4-F81D-4E00-9996-72E30F90DDDB}" type="datetime1">
              <a:rPr lang="en-GB" smtClean="0"/>
              <a:pPr/>
              <a:t>17/10/2012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976BF-5978-4B28-AFB8-F2FBA3B1E759}" type="datetime1">
              <a:rPr lang="en-GB" smtClean="0"/>
              <a:pPr/>
              <a:t>17/10/2012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32D3C-869A-46D5-9318-F96E04B3D30F}" type="datetime1">
              <a:rPr lang="en-GB" smtClean="0"/>
              <a:pPr/>
              <a:t>17/10/2012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9832-0B8B-489F-B550-730C6492D639}" type="datetime1">
              <a:rPr lang="en-GB" smtClean="0"/>
              <a:pPr/>
              <a:t>17/10/2012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F8AE0-3E67-447A-A8E0-53D72D0F8B77}" type="datetime1">
              <a:rPr lang="en-GB" smtClean="0"/>
              <a:pPr/>
              <a:t>17/10/2012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F3B7D-F16A-4D20-9866-CD0F8F96153F}" type="datetime1">
              <a:rPr lang="en-GB" smtClean="0"/>
              <a:pPr/>
              <a:t>17/10/2012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08C35E-0AE4-4C2B-BCB1-FF6F9C618A1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3" y="1484313"/>
            <a:ext cx="7773987" cy="2116137"/>
          </a:xfrm>
        </p:spPr>
        <p:txBody>
          <a:bodyPr>
            <a:normAutofit/>
          </a:bodyPr>
          <a:lstStyle/>
          <a:p>
            <a:r>
              <a:rPr lang="en-GB" sz="3900" b="1" dirty="0" smtClean="0"/>
              <a:t>FUNDAMENTALS OF COMPUTING</a:t>
            </a:r>
            <a:r>
              <a:rPr lang="en-GB" sz="4500" b="1" dirty="0" smtClean="0"/>
              <a:t/>
            </a:r>
            <a:br>
              <a:rPr lang="en-GB" sz="4500" b="1" dirty="0" smtClean="0"/>
            </a:br>
            <a:r>
              <a:rPr lang="en-GB" sz="3200" b="1" dirty="0" smtClean="0"/>
              <a:t>INTRODUCTION TO PROGRAMMING</a:t>
            </a:r>
            <a:endParaRPr lang="en-US" sz="3200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350" y="3860800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dirty="0" smtClean="0">
                <a:solidFill>
                  <a:schemeClr val="tx1"/>
                </a:solidFill>
              </a:rPr>
              <a:t>Session 3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dirty="0" smtClean="0">
                <a:solidFill>
                  <a:schemeClr val="tx1"/>
                </a:solidFill>
              </a:rPr>
              <a:t>Making Decisions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42917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Constructing an if condition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if ( </a:t>
            </a:r>
            <a:r>
              <a:rPr lang="en-US" sz="2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condition  is true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buNone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None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8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//code for true part</a:t>
            </a:r>
          </a:p>
          <a:p>
            <a:pPr>
              <a:buNone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buNone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else</a:t>
            </a:r>
          </a:p>
          <a:p>
            <a:pPr>
              <a:buNone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None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8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//code for false part</a:t>
            </a:r>
          </a:p>
          <a:p>
            <a:pPr>
              <a:buNone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6156176" y="1556792"/>
            <a:ext cx="273630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Conditions work by comparing two values. Conditions</a:t>
            </a:r>
          </a:p>
          <a:p>
            <a:r>
              <a:rPr lang="en-GB" sz="2400" dirty="0" smtClean="0"/>
              <a:t>are used to decide which block of code to execute next.</a:t>
            </a:r>
          </a:p>
          <a:p>
            <a:r>
              <a:rPr lang="en-GB" sz="2400" dirty="0" smtClean="0"/>
              <a:t>Conditions are built using </a:t>
            </a:r>
            <a:r>
              <a:rPr lang="en-GB" sz="2400" b="1" dirty="0" smtClean="0"/>
              <a:t>relational operators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Relational operators</a:t>
            </a:r>
            <a:endParaRPr lang="en-US" smtClean="0"/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mtClean="0"/>
              <a:t>These are used to compare two single values. </a:t>
            </a:r>
          </a:p>
          <a:p>
            <a:pPr>
              <a:lnSpc>
                <a:spcPct val="90000"/>
              </a:lnSpc>
            </a:pPr>
            <a:r>
              <a:rPr lang="en-GB" smtClean="0"/>
              <a:t>Examples: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GB" sz="3200" smtClean="0"/>
              <a:t>==		equal to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GB" sz="3200" smtClean="0"/>
              <a:t>!=		not equal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GB" sz="3200" smtClean="0"/>
              <a:t>&lt;			less than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GB" sz="3200" smtClean="0"/>
              <a:t>&lt;=		less than or equal to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GB" sz="3200" smtClean="0"/>
              <a:t>&gt;			greater than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GB" sz="3200" smtClean="0"/>
              <a:t>&gt;=  	greater than or equal to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515605-E8FD-4470-87CE-EB2C8380437F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GB" i="1" smtClean="0"/>
              <a:t>ProfitLoss</a:t>
            </a:r>
            <a:r>
              <a:rPr lang="en-GB" smtClean="0"/>
              <a:t> code – part 2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96752"/>
            <a:ext cx="8352928" cy="5112568"/>
          </a:xfrm>
        </p:spPr>
        <p:txBody>
          <a:bodyPr rtlCol="0">
            <a:normAutofit/>
          </a:bodyPr>
          <a:lstStyle/>
          <a:p>
            <a:pPr marL="0" indent="0"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if (</a:t>
            </a:r>
            <a:r>
              <a:rPr lang="en-GB" sz="2000" dirty="0" err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dProfit</a:t>
            </a:r>
            <a:r>
              <a:rPr lang="en-GB" sz="2000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 &gt; 0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 marL="0" indent="0"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 marL="0" indent="0"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("This year you made a </a:t>
            </a:r>
            <a:r>
              <a:rPr lang="en-GB" sz="2000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profit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of " </a:t>
            </a:r>
          </a:p>
          <a:p>
            <a:pPr marL="0" indent="0"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                 + 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dProfit.ToString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("C"));</a:t>
            </a:r>
          </a:p>
          <a:p>
            <a:pPr marL="0" indent="0"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 marL="0" indent="0"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else </a:t>
            </a:r>
          </a:p>
          <a:p>
            <a:pPr marL="0" indent="0"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 marL="0" indent="0"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("This year you made a </a:t>
            </a:r>
            <a:r>
              <a:rPr lang="en-GB" sz="2000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loss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of " </a:t>
            </a:r>
          </a:p>
          <a:p>
            <a:pPr marL="0" indent="0"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                  +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dProfit.ToString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("C"));</a:t>
            </a:r>
          </a:p>
          <a:p>
            <a:pPr marL="0" indent="0"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515605-E8FD-4470-87CE-EB2C8380437F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292080" y="1052736"/>
            <a:ext cx="3384376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Conditional expression</a:t>
            </a:r>
            <a:endParaRPr lang="en-GB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5373216"/>
            <a:ext cx="8361539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The </a:t>
            </a:r>
            <a:r>
              <a:rPr lang="en-GB" sz="2400" dirty="0" err="1" smtClean="0">
                <a:cs typeface="Consolas" pitchFamily="49" charset="0"/>
              </a:rPr>
              <a:t>ToString</a:t>
            </a:r>
            <a:r>
              <a:rPr lang="en-GB" sz="2400" dirty="0" smtClean="0">
                <a:cs typeface="Consolas" pitchFamily="49" charset="0"/>
              </a:rPr>
              <a:t>("C")</a:t>
            </a:r>
            <a:r>
              <a:rPr lang="en-GB" sz="2400" dirty="0" smtClean="0"/>
              <a:t> part will display a £ sign in front of the number</a:t>
            </a:r>
            <a:endParaRPr lang="en-GB" sz="2400" dirty="0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3059832" y="4581128"/>
            <a:ext cx="2304256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9" idx="1"/>
          </p:cNvCxnSpPr>
          <p:nvPr/>
        </p:nvCxnSpPr>
        <p:spPr>
          <a:xfrm flipH="1">
            <a:off x="2987824" y="1283569"/>
            <a:ext cx="2304256" cy="2012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The </a:t>
            </a:r>
            <a:r>
              <a:rPr lang="en-GB" smtClean="0">
                <a:latin typeface="Consolas" pitchFamily="49" charset="0"/>
                <a:cs typeface="Consolas" pitchFamily="49" charset="0"/>
              </a:rPr>
              <a:t>else if </a:t>
            </a:r>
            <a:r>
              <a:rPr lang="en-GB" smtClean="0"/>
              <a:t>clause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r>
              <a:rPr lang="en-GB" dirty="0" smtClean="0"/>
              <a:t>Suppose the profit figure is exactly zero? </a:t>
            </a:r>
          </a:p>
          <a:p>
            <a:r>
              <a:rPr lang="en-GB" dirty="0" smtClean="0"/>
              <a:t>Which </a:t>
            </a:r>
            <a:r>
              <a:rPr lang="en-GB" dirty="0" err="1" smtClean="0">
                <a:cs typeface="Consolas" pitchFamily="49" charset="0"/>
              </a:rPr>
              <a:t>Console.WriteLine</a:t>
            </a:r>
            <a:r>
              <a:rPr lang="en-GB" dirty="0" smtClean="0">
                <a:cs typeface="Consolas" pitchFamily="49" charset="0"/>
              </a:rPr>
              <a:t>()</a:t>
            </a:r>
            <a:r>
              <a:rPr lang="en-GB" dirty="0" smtClean="0"/>
              <a:t> statement will be displayed?</a:t>
            </a:r>
          </a:p>
          <a:p>
            <a:r>
              <a:rPr lang="en-GB" dirty="0" smtClean="0"/>
              <a:t>Which message should be displayed?</a:t>
            </a:r>
          </a:p>
          <a:p>
            <a:endParaRPr lang="en-GB" dirty="0" smtClean="0"/>
          </a:p>
          <a:p>
            <a:r>
              <a:rPr lang="en-US" dirty="0" smtClean="0">
                <a:cs typeface="Courier New" pitchFamily="49" charset="0"/>
              </a:rPr>
              <a:t>When we want to evaluate more than one condition in the same </a:t>
            </a:r>
            <a:r>
              <a:rPr lang="en-US" dirty="0" smtClean="0">
                <a:cs typeface="Consolas" pitchFamily="49" charset="0"/>
              </a:rPr>
              <a:t>if</a:t>
            </a:r>
            <a:r>
              <a:rPr lang="en-US" dirty="0" smtClean="0">
                <a:cs typeface="Courier New" pitchFamily="49" charset="0"/>
              </a:rPr>
              <a:t> statement, </a:t>
            </a:r>
            <a:r>
              <a:rPr lang="en-GB" dirty="0" smtClean="0"/>
              <a:t>we can use an </a:t>
            </a:r>
            <a:r>
              <a:rPr lang="en-GB" dirty="0" smtClean="0">
                <a:cs typeface="Consolas" pitchFamily="49" charset="0"/>
              </a:rPr>
              <a:t>else if </a:t>
            </a:r>
            <a:r>
              <a:rPr lang="en-GB" dirty="0" smtClean="0"/>
              <a:t>clause to extend the </a:t>
            </a:r>
            <a:r>
              <a:rPr lang="en-GB" dirty="0" smtClean="0">
                <a:cs typeface="Consolas" pitchFamily="49" charset="0"/>
              </a:rPr>
              <a:t>if</a:t>
            </a:r>
            <a:r>
              <a:rPr lang="en-GB" dirty="0" smtClean="0">
                <a:cs typeface="Courier New" pitchFamily="49" charset="0"/>
              </a:rPr>
              <a:t> </a:t>
            </a:r>
            <a:r>
              <a:rPr lang="en-GB" dirty="0" smtClean="0"/>
              <a:t>statement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GB" i="1" smtClean="0"/>
              <a:t>ProfitLoss</a:t>
            </a:r>
            <a:r>
              <a:rPr lang="en-GB" smtClean="0"/>
              <a:t> code – part 2 (amended)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340768"/>
            <a:ext cx="8208912" cy="489654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if (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dProfit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&gt; 0)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("This year you made a profit of "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               +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dProfit.ToString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("C"));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buNone/>
            </a:pPr>
            <a:r>
              <a:rPr lang="en-GB" sz="1800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else if 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dProfit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&lt; 0)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("This year you made a loss of " 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                 +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dProfit.ToString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("C"));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else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1800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("This year you have broken even.");</a:t>
            </a:r>
          </a:p>
          <a:p>
            <a:pPr>
              <a:buNone/>
            </a:pPr>
            <a:r>
              <a:rPr lang="en-GB" sz="18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buNone/>
            </a:pPr>
            <a:endParaRPr lang="en-GB" sz="20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9"/>
            <a:ext cx="7211144" cy="576064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What answer will this code produce?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539552" y="1916832"/>
            <a:ext cx="4464496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 err="1" smtClean="0">
                <a:latin typeface="Courier New" pitchFamily="49" charset="0"/>
                <a:cs typeface="Courier New" pitchFamily="49" charset="0"/>
              </a:rPr>
              <a:t>iNumber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= 5;</a:t>
            </a:r>
          </a:p>
          <a:p>
            <a:pPr>
              <a:buNone/>
            </a:pP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if (</a:t>
            </a:r>
            <a:r>
              <a:rPr lang="en-US" sz="2000" b="1" dirty="0" err="1" smtClean="0">
                <a:latin typeface="Courier New" pitchFamily="49" charset="0"/>
                <a:cs typeface="Courier New" pitchFamily="49" charset="0"/>
              </a:rPr>
              <a:t>iNumber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&gt; 5)</a:t>
            </a:r>
          </a:p>
          <a:p>
            <a:pPr>
              <a:buNone/>
            </a:pP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None/>
            </a:pP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000" b="1" dirty="0" err="1" smtClean="0">
                <a:latin typeface="Courier New" pitchFamily="49" charset="0"/>
                <a:cs typeface="Courier New" pitchFamily="49" charset="0"/>
              </a:rPr>
              <a:t>iNumber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000" b="1" dirty="0" err="1" smtClean="0">
                <a:latin typeface="Courier New" pitchFamily="49" charset="0"/>
                <a:cs typeface="Courier New" pitchFamily="49" charset="0"/>
              </a:rPr>
              <a:t>iNumber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+ 5;</a:t>
            </a:r>
          </a:p>
          <a:p>
            <a:pPr>
              <a:buNone/>
            </a:pP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buNone/>
            </a:pP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else if (</a:t>
            </a:r>
            <a:r>
              <a:rPr lang="en-US" sz="2000" b="1" dirty="0" err="1" smtClean="0">
                <a:latin typeface="Courier New" pitchFamily="49" charset="0"/>
                <a:cs typeface="Courier New" pitchFamily="49" charset="0"/>
              </a:rPr>
              <a:t>iNumber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&gt; 2)</a:t>
            </a:r>
          </a:p>
          <a:p>
            <a:pPr>
              <a:buNone/>
            </a:pP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None/>
            </a:pP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000" b="1" dirty="0" err="1" smtClean="0">
                <a:latin typeface="Courier New" pitchFamily="49" charset="0"/>
                <a:cs typeface="Courier New" pitchFamily="49" charset="0"/>
              </a:rPr>
              <a:t>iNumber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000" b="1" dirty="0" err="1" smtClean="0">
                <a:latin typeface="Courier New" pitchFamily="49" charset="0"/>
                <a:cs typeface="Courier New" pitchFamily="49" charset="0"/>
              </a:rPr>
              <a:t>iNumber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+ 10;</a:t>
            </a:r>
          </a:p>
          <a:p>
            <a:pPr>
              <a:buNone/>
            </a:pP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buNone/>
            </a:pP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else</a:t>
            </a:r>
          </a:p>
          <a:p>
            <a:pPr>
              <a:buNone/>
            </a:pP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{ </a:t>
            </a:r>
          </a:p>
          <a:p>
            <a:pPr>
              <a:buNone/>
            </a:pP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000" b="1" dirty="0" err="1" smtClean="0">
                <a:latin typeface="Courier New" pitchFamily="49" charset="0"/>
                <a:cs typeface="Courier New" pitchFamily="49" charset="0"/>
              </a:rPr>
              <a:t>iNumber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000" b="1" dirty="0" err="1" smtClean="0">
                <a:latin typeface="Courier New" pitchFamily="49" charset="0"/>
                <a:cs typeface="Courier New" pitchFamily="49" charset="0"/>
              </a:rPr>
              <a:t>iNumber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+ 15;</a:t>
            </a:r>
          </a:p>
          <a:p>
            <a:pPr>
              <a:buNone/>
            </a:pP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12160" y="1988841"/>
            <a:ext cx="1512168" cy="397031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a.  17</a:t>
            </a:r>
          </a:p>
          <a:p>
            <a:endParaRPr lang="en-US" sz="2800" dirty="0" smtClean="0"/>
          </a:p>
          <a:p>
            <a:r>
              <a:rPr lang="en-US" sz="2800" dirty="0" smtClean="0"/>
              <a:t>b.  10</a:t>
            </a:r>
          </a:p>
          <a:p>
            <a:endParaRPr lang="en-US" sz="2800" dirty="0" smtClean="0"/>
          </a:p>
          <a:p>
            <a:r>
              <a:rPr lang="en-US" sz="2800" dirty="0" smtClean="0"/>
              <a:t>c.  25</a:t>
            </a:r>
          </a:p>
          <a:p>
            <a:endParaRPr lang="en-US" sz="2800" dirty="0" smtClean="0"/>
          </a:p>
          <a:p>
            <a:r>
              <a:rPr lang="en-US" sz="2800" dirty="0" smtClean="0"/>
              <a:t>d.  15</a:t>
            </a:r>
          </a:p>
          <a:p>
            <a:endParaRPr lang="en-US" sz="2800" dirty="0" smtClean="0"/>
          </a:p>
          <a:p>
            <a:r>
              <a:rPr lang="en-US" sz="2800" dirty="0" smtClean="0"/>
              <a:t>e.  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86800" cy="1143000"/>
          </a:xfrm>
        </p:spPr>
        <p:txBody>
          <a:bodyPr/>
          <a:lstStyle/>
          <a:p>
            <a:r>
              <a:rPr lang="en-GB" smtClean="0"/>
              <a:t>Design – calculating bonus, tax code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1463" lvl="1" indent="-271463">
              <a:buNone/>
            </a:pPr>
            <a:r>
              <a:rPr lang="en-GB" dirty="0" smtClean="0"/>
              <a:t>if profit &lt;= 0  </a:t>
            </a:r>
          </a:p>
          <a:p>
            <a:pPr marL="271463" lvl="2" indent="-271463">
              <a:buNone/>
            </a:pPr>
            <a:r>
              <a:rPr lang="en-GB" sz="2800" dirty="0" smtClean="0"/>
              <a:t>    bonus  = 0, </a:t>
            </a:r>
            <a:r>
              <a:rPr lang="en-GB" sz="2800" dirty="0" err="1" smtClean="0"/>
              <a:t>taxcode</a:t>
            </a:r>
            <a:r>
              <a:rPr lang="en-GB" sz="2800" dirty="0" smtClean="0"/>
              <a:t> = ‘N’</a:t>
            </a:r>
          </a:p>
          <a:p>
            <a:pPr marL="271463" lvl="1" indent="-271463">
              <a:buNone/>
            </a:pPr>
            <a:r>
              <a:rPr lang="en-GB" dirty="0" smtClean="0"/>
              <a:t>else if profit between 1 and 1000 </a:t>
            </a:r>
          </a:p>
          <a:p>
            <a:pPr marL="271463" lvl="2" indent="-271463">
              <a:buNone/>
            </a:pPr>
            <a:r>
              <a:rPr lang="en-GB" sz="2800" dirty="0" smtClean="0"/>
              <a:t>    bonus = 50, </a:t>
            </a:r>
            <a:r>
              <a:rPr lang="en-GB" sz="2800" dirty="0" err="1" smtClean="0"/>
              <a:t>taxcode</a:t>
            </a:r>
            <a:r>
              <a:rPr lang="en-GB" sz="2800" dirty="0" smtClean="0"/>
              <a:t> = ‘A’</a:t>
            </a:r>
          </a:p>
          <a:p>
            <a:pPr marL="271463" lvl="1" indent="-271463">
              <a:buNone/>
            </a:pPr>
            <a:r>
              <a:rPr lang="en-GB" dirty="0" smtClean="0"/>
              <a:t>else if profit between 1001 and 5000 </a:t>
            </a:r>
          </a:p>
          <a:p>
            <a:pPr marL="271463" lvl="2" indent="-271463">
              <a:buNone/>
            </a:pPr>
            <a:r>
              <a:rPr lang="en-GB" sz="2800" dirty="0" smtClean="0"/>
              <a:t>    bonus = 200, </a:t>
            </a:r>
            <a:r>
              <a:rPr lang="en-GB" sz="2800" dirty="0" err="1" smtClean="0"/>
              <a:t>taxcode</a:t>
            </a:r>
            <a:r>
              <a:rPr lang="en-GB" sz="2800" dirty="0" smtClean="0"/>
              <a:t> = ‘B’</a:t>
            </a:r>
          </a:p>
          <a:p>
            <a:pPr marL="271463" lvl="1" indent="-271463">
              <a:buNone/>
            </a:pPr>
            <a:r>
              <a:rPr lang="en-GB" dirty="0" smtClean="0"/>
              <a:t>else</a:t>
            </a:r>
          </a:p>
          <a:p>
            <a:pPr marL="271463" lvl="1" indent="-271463">
              <a:buNone/>
            </a:pPr>
            <a:r>
              <a:rPr lang="en-GB" dirty="0" smtClean="0"/>
              <a:t>    bonus = 600, </a:t>
            </a:r>
            <a:r>
              <a:rPr lang="en-GB" dirty="0" err="1" smtClean="0"/>
              <a:t>taxcode</a:t>
            </a:r>
            <a:r>
              <a:rPr lang="en-GB" dirty="0" smtClean="0"/>
              <a:t> = ‘C’</a:t>
            </a:r>
          </a:p>
          <a:p>
            <a:endParaRPr lang="en-GB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5580112" y="4653136"/>
            <a:ext cx="3024336" cy="13234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How do we write the code for these conditions? We need to test two things as part of the same condition</a:t>
            </a:r>
            <a:endParaRPr lang="en-GB" sz="2000" dirty="0"/>
          </a:p>
        </p:txBody>
      </p:sp>
      <p:cxnSp>
        <p:nvCxnSpPr>
          <p:cNvPr id="7" name="Straight Arrow Connector 6"/>
          <p:cNvCxnSpPr>
            <a:stCxn id="5" idx="0"/>
          </p:cNvCxnSpPr>
          <p:nvPr/>
        </p:nvCxnSpPr>
        <p:spPr>
          <a:xfrm flipH="1" flipV="1">
            <a:off x="5940152" y="4005064"/>
            <a:ext cx="1152128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stCxn id="5" idx="0"/>
          </p:cNvCxnSpPr>
          <p:nvPr/>
        </p:nvCxnSpPr>
        <p:spPr>
          <a:xfrm flipH="1" flipV="1">
            <a:off x="5508104" y="2924944"/>
            <a:ext cx="1584176" cy="1728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GB" smtClean="0"/>
              <a:t>Compound conditions</a:t>
            </a:r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4" y="1268760"/>
            <a:ext cx="8535863" cy="475739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GB" sz="3000" dirty="0" smtClean="0"/>
              <a:t>We can combine several conditions into one test.</a:t>
            </a:r>
          </a:p>
          <a:p>
            <a:pPr>
              <a:lnSpc>
                <a:spcPct val="90000"/>
              </a:lnSpc>
            </a:pPr>
            <a:r>
              <a:rPr lang="en-GB" sz="3000" dirty="0" smtClean="0"/>
              <a:t>We use the </a:t>
            </a:r>
            <a:r>
              <a:rPr lang="en-GB" sz="3000" b="1" dirty="0" smtClean="0"/>
              <a:t>logical operators </a:t>
            </a:r>
            <a:r>
              <a:rPr lang="en-GB" sz="3000" dirty="0" smtClean="0"/>
              <a:t>to do this:</a:t>
            </a:r>
          </a:p>
          <a:p>
            <a:pPr>
              <a:lnSpc>
                <a:spcPct val="90000"/>
              </a:lnSpc>
            </a:pPr>
            <a:endParaRPr lang="en-GB" sz="3000" dirty="0" smtClean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GB" sz="3000" dirty="0" smtClean="0"/>
              <a:t>&amp;&amp;   </a:t>
            </a:r>
            <a:r>
              <a:rPr lang="en-GB" sz="3000" dirty="0" smtClean="0">
                <a:solidFill>
                  <a:srgbClr val="C00000"/>
                </a:solidFill>
              </a:rPr>
              <a:t>AND operator  </a:t>
            </a:r>
            <a:r>
              <a:rPr lang="en-GB" sz="2400" dirty="0" smtClean="0"/>
              <a:t>(true if all conditions are true)</a:t>
            </a:r>
            <a:endParaRPr lang="en-GB" sz="3000" dirty="0" smtClean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GB" sz="3000" dirty="0" smtClean="0"/>
              <a:t>||	    </a:t>
            </a:r>
            <a:r>
              <a:rPr lang="en-GB" sz="3000" dirty="0" smtClean="0">
                <a:solidFill>
                  <a:srgbClr val="C00000"/>
                </a:solidFill>
              </a:rPr>
              <a:t>OR operator    </a:t>
            </a:r>
            <a:r>
              <a:rPr lang="en-GB" sz="2400" dirty="0" smtClean="0"/>
              <a:t>(true if any of the conditions are true)</a:t>
            </a:r>
            <a:endParaRPr lang="en-GB" sz="2000" dirty="0" smtClean="0"/>
          </a:p>
          <a:p>
            <a:pPr lvl="1">
              <a:lnSpc>
                <a:spcPct val="90000"/>
              </a:lnSpc>
              <a:buFontTx/>
              <a:buNone/>
            </a:pPr>
            <a:endParaRPr lang="en-GB" sz="3000" dirty="0" smtClean="0"/>
          </a:p>
          <a:p>
            <a:pPr>
              <a:lnSpc>
                <a:spcPct val="90000"/>
              </a:lnSpc>
            </a:pPr>
            <a:r>
              <a:rPr lang="en-GB" sz="3000" dirty="0" smtClean="0"/>
              <a:t>Examples: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sz="2200" dirty="0" smtClean="0">
                <a:latin typeface="Courier New" pitchFamily="49" charset="0"/>
              </a:rPr>
              <a:t>  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if (</a:t>
            </a:r>
            <a:r>
              <a:rPr lang="en-GB" sz="2400" dirty="0" err="1" smtClean="0">
                <a:latin typeface="Consolas" pitchFamily="49" charset="0"/>
                <a:cs typeface="Consolas" pitchFamily="49" charset="0"/>
              </a:rPr>
              <a:t>iNum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 &gt; 0 &amp;&amp; </a:t>
            </a:r>
            <a:r>
              <a:rPr lang="en-GB" sz="2400" dirty="0" err="1" smtClean="0">
                <a:latin typeface="Consolas" pitchFamily="49" charset="0"/>
                <a:cs typeface="Consolas" pitchFamily="49" charset="0"/>
              </a:rPr>
              <a:t>iNum</a:t>
            </a: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 &lt; 12)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sz="2400" dirty="0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sz="24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GB" sz="2400" noProof="1" smtClean="0">
                <a:latin typeface="Consolas" pitchFamily="49" charset="0"/>
                <a:cs typeface="Consolas" pitchFamily="49" charset="0"/>
              </a:rPr>
              <a:t>if (sToday == "Sat" || sToday == "Sun")</a:t>
            </a:r>
            <a:endParaRPr lang="en-US" sz="24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515605-E8FD-4470-87CE-EB2C8380437F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8326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if (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dProfit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&lt;= 0)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dBonus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0; 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sTaxCode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"N";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else if (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dProfit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&gt; 1 &amp;&amp;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dProfit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&lt;= 1000)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dBonus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50;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sTaxCode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"A";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else if (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dProfit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&gt; 1000 &amp;&amp;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dProfit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&lt;= 5000)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dBonus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200;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sTaxCode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"B";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else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dBonus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600;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sTaxCode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"C";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buNone/>
            </a:pPr>
            <a:endParaRPr lang="en-GB" sz="20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4088" y="260648"/>
            <a:ext cx="3250704" cy="1143000"/>
          </a:xfrm>
        </p:spPr>
        <p:txBody>
          <a:bodyPr/>
          <a:lstStyle/>
          <a:p>
            <a:r>
              <a:rPr lang="en-GB" i="1" smtClean="0"/>
              <a:t>ProfitLoss</a:t>
            </a:r>
            <a:r>
              <a:rPr lang="en-GB" smtClean="0"/>
              <a:t> code - part 3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5724128" y="2564904"/>
            <a:ext cx="3168352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Compound conditions</a:t>
            </a:r>
            <a:endParaRPr lang="en-GB" sz="2400" dirty="0"/>
          </a:p>
        </p:txBody>
      </p:sp>
      <p:cxnSp>
        <p:nvCxnSpPr>
          <p:cNvPr id="7" name="Straight Arrow Connector 6"/>
          <p:cNvCxnSpPr>
            <a:stCxn id="5" idx="1"/>
          </p:cNvCxnSpPr>
          <p:nvPr/>
        </p:nvCxnSpPr>
        <p:spPr>
          <a:xfrm flipH="1">
            <a:off x="3995936" y="2795737"/>
            <a:ext cx="1728192" cy="4892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stCxn id="5" idx="1"/>
          </p:cNvCxnSpPr>
          <p:nvPr/>
        </p:nvCxnSpPr>
        <p:spPr>
          <a:xfrm flipH="1" flipV="1">
            <a:off x="3779912" y="2276872"/>
            <a:ext cx="1944216" cy="5188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mtClean="0"/>
              <a:t>Displaying the sales bonus </a:t>
            </a:r>
            <a:br>
              <a:rPr lang="en-GB" smtClean="0"/>
            </a:br>
            <a:r>
              <a:rPr lang="en-GB" smtClean="0"/>
              <a:t>and tax code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/>
          <a:lstStyle/>
          <a:p>
            <a:r>
              <a:rPr lang="en-GB" smtClean="0"/>
              <a:t>All we need to do now is display the sales bonus for each staff member and the tax code which applies to it.</a:t>
            </a:r>
          </a:p>
          <a:p>
            <a:r>
              <a:rPr lang="en-GB" smtClean="0"/>
              <a:t>Displaying the sales bonus is straightforward</a:t>
            </a:r>
          </a:p>
          <a:p>
            <a:endParaRPr lang="en-GB" sz="1000" smtClean="0"/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Console.WriteLine("You have earned a bonus of " 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                   + dBonus.ToString("C"));</a:t>
            </a:r>
            <a:endParaRPr lang="en-GB" smtClean="0">
              <a:cs typeface="Consolas" pitchFamily="49" charset="0"/>
            </a:endParaRPr>
          </a:p>
          <a:p>
            <a:r>
              <a:rPr lang="en-GB" smtClean="0">
                <a:cs typeface="Consolas" pitchFamily="49" charset="0"/>
              </a:rPr>
              <a:t>However, we need different display messages for each of the tax codes</a:t>
            </a:r>
          </a:p>
          <a:p>
            <a:pPr lvl="1"/>
            <a:r>
              <a:rPr lang="en-GB" smtClean="0">
                <a:cs typeface="Consolas" pitchFamily="49" charset="0"/>
              </a:rPr>
              <a:t>Another set of </a:t>
            </a:r>
            <a:r>
              <a:rPr lang="en-GB" smtClean="0">
                <a:latin typeface="Consolas" pitchFamily="49" charset="0"/>
                <a:cs typeface="Consolas" pitchFamily="49" charset="0"/>
              </a:rPr>
              <a:t>if</a:t>
            </a:r>
            <a:r>
              <a:rPr lang="en-GB" smtClean="0">
                <a:cs typeface="Consolas" pitchFamily="49" charset="0"/>
              </a:rPr>
              <a:t> statements?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19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Objectives</a:t>
            </a:r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609600" indent="-6096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Use simple decision statements in C#</a:t>
            </a:r>
            <a:endParaRPr lang="en-GB" dirty="0"/>
          </a:p>
          <a:p>
            <a:pPr marL="609600" indent="-6096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Know how to create conditional expressions</a:t>
            </a:r>
            <a:endParaRPr lang="en-GB" dirty="0"/>
          </a:p>
          <a:p>
            <a:pPr marL="609600" indent="-6096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Know how to use compound conditions where needed. </a:t>
            </a:r>
          </a:p>
          <a:p>
            <a:pPr marL="609600" indent="-6096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dirty="0"/>
              <a:t>Use nested decision statements </a:t>
            </a:r>
          </a:p>
          <a:p>
            <a:pPr marL="609600" indent="-6096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Know how and when to use switch blocks</a:t>
            </a:r>
            <a:endParaRPr lang="en-GB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515605-E8FD-4470-87CE-EB2C8380437F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GB" dirty="0" smtClean="0"/>
              <a:t>The </a:t>
            </a:r>
            <a:r>
              <a:rPr lang="en-GB" dirty="0" smtClean="0">
                <a:latin typeface="Consolas" pitchFamily="49" charset="0"/>
                <a:cs typeface="Consolas" pitchFamily="49" charset="0"/>
              </a:rPr>
              <a:t>switch</a:t>
            </a:r>
            <a:r>
              <a:rPr lang="en-GB" dirty="0" smtClean="0"/>
              <a:t> statement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84784"/>
            <a:ext cx="7920880" cy="4857403"/>
          </a:xfrm>
        </p:spPr>
        <p:txBody>
          <a:bodyPr rtlCol="0">
            <a:normAutofit fontScale="4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6700" dirty="0" smtClean="0"/>
              <a:t>The </a:t>
            </a:r>
            <a:r>
              <a:rPr lang="en-US" sz="6700" dirty="0" smtClean="0">
                <a:cs typeface="Consolas" pitchFamily="49" charset="0"/>
              </a:rPr>
              <a:t>switch</a:t>
            </a:r>
            <a:r>
              <a:rPr lang="en-US" sz="6700" dirty="0" smtClean="0"/>
              <a:t> statement is </a:t>
            </a:r>
            <a:r>
              <a:rPr lang="en-US" sz="6700" dirty="0" err="1" smtClean="0"/>
              <a:t>is</a:t>
            </a:r>
            <a:r>
              <a:rPr lang="en-US" sz="6700" dirty="0" smtClean="0"/>
              <a:t> sometimes used as an alternative to the </a:t>
            </a:r>
            <a:r>
              <a:rPr lang="en-US" sz="6700" dirty="0" smtClean="0">
                <a:cs typeface="Consolas" pitchFamily="49" charset="0"/>
              </a:rPr>
              <a:t>if</a:t>
            </a:r>
            <a:r>
              <a:rPr lang="en-US" sz="6700" dirty="0" smtClean="0"/>
              <a:t> statement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6700" dirty="0" smtClean="0"/>
              <a:t>It uses a single test variable to decide on one of a number of different code paths</a:t>
            </a:r>
          </a:p>
          <a:p>
            <a:pPr>
              <a:defRPr/>
            </a:pPr>
            <a:r>
              <a:rPr lang="en-US" sz="6700" dirty="0" smtClean="0"/>
              <a:t>A </a:t>
            </a:r>
            <a:r>
              <a:rPr lang="en-US" sz="6700" b="1" dirty="0" smtClean="0"/>
              <a:t>default</a:t>
            </a:r>
            <a:r>
              <a:rPr lang="en-US" sz="6700" dirty="0" smtClean="0"/>
              <a:t> option catches </a:t>
            </a:r>
            <a:r>
              <a:rPr lang="en-US" sz="6700" dirty="0" err="1" smtClean="0"/>
              <a:t>uncoded</a:t>
            </a:r>
            <a:r>
              <a:rPr lang="en-US" sz="6700" dirty="0" smtClean="0"/>
              <a:t> values</a:t>
            </a:r>
          </a:p>
          <a:p>
            <a:pPr lvl="1">
              <a:defRPr/>
            </a:pPr>
            <a:r>
              <a:rPr lang="en-US" sz="6300" dirty="0" smtClean="0"/>
              <a:t>If the test variable does not match any of the cases, the default code is carried out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6700" dirty="0" smtClean="0"/>
              <a:t>You can use </a:t>
            </a:r>
            <a:r>
              <a:rPr lang="en-US" sz="6700" dirty="0" smtClean="0">
                <a:cs typeface="Consolas" pitchFamily="49" charset="0"/>
              </a:rPr>
              <a:t>switch</a:t>
            </a:r>
            <a:r>
              <a:rPr lang="en-US" sz="6700" b="1" dirty="0" smtClean="0"/>
              <a:t> </a:t>
            </a:r>
            <a:r>
              <a:rPr lang="en-US" sz="6700" dirty="0" smtClean="0"/>
              <a:t>only on </a:t>
            </a:r>
            <a:r>
              <a:rPr lang="en-US" sz="6700" i="1" dirty="0" smtClean="0"/>
              <a:t>primitive</a:t>
            </a:r>
            <a:r>
              <a:rPr lang="en-US" sz="6700" dirty="0" smtClean="0"/>
              <a:t> data types  such as </a:t>
            </a:r>
            <a:r>
              <a:rPr lang="en-US" sz="6700" dirty="0" err="1" smtClean="0">
                <a:cs typeface="Consolas" pitchFamily="49" charset="0"/>
              </a:rPr>
              <a:t>int</a:t>
            </a:r>
            <a:r>
              <a:rPr lang="en-US" sz="6700" dirty="0" smtClean="0">
                <a:cs typeface="Consolas" pitchFamily="49" charset="0"/>
              </a:rPr>
              <a:t> or string</a:t>
            </a:r>
            <a:endParaRPr lang="en-US" sz="6700" dirty="0" smtClean="0"/>
          </a:p>
          <a:p>
            <a:pPr>
              <a:defRPr/>
            </a:pPr>
            <a:r>
              <a:rPr lang="en-US" sz="6700" dirty="0" smtClean="0">
                <a:cs typeface="Consolas" pitchFamily="49" charset="0"/>
              </a:rPr>
              <a:t>switch</a:t>
            </a:r>
            <a:r>
              <a:rPr lang="en-US" sz="6700" dirty="0" smtClean="0"/>
              <a:t> cannot be used to test compound conditions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51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515605-E8FD-4470-87CE-EB2C8380437F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7260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Console.WriteLine("You have earned a bonus of " 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                + dBonus.ToString("C"));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switch (sTaxCode)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case "N":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   Console.WriteLine("Tax code: N - nothing to pay");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   break;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case "A":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   Console.WriteLine("Tax code A - 10%");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   break;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case "B":</a:t>
            </a:r>
          </a:p>
          <a:p>
            <a:pPr>
              <a:buNone/>
            </a:pPr>
            <a:r>
              <a:rPr lang="fr-FR" sz="1800" smtClean="0">
                <a:latin typeface="Consolas" pitchFamily="49" charset="0"/>
                <a:cs typeface="Consolas" pitchFamily="49" charset="0"/>
              </a:rPr>
              <a:t>      Console.WriteLine("Tac code B - 25%");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   break;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case "C":</a:t>
            </a:r>
          </a:p>
          <a:p>
            <a:pPr>
              <a:buNone/>
            </a:pPr>
            <a:r>
              <a:rPr lang="fr-FR" sz="1800" smtClean="0">
                <a:latin typeface="Consolas" pitchFamily="49" charset="0"/>
                <a:cs typeface="Consolas" pitchFamily="49" charset="0"/>
              </a:rPr>
              <a:t>      Console.WriteLine("Tax code C - 40%");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   break;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buNone/>
            </a:pPr>
            <a:endParaRPr lang="en-GB" sz="200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21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692696"/>
          </a:xfrm>
        </p:spPr>
        <p:txBody>
          <a:bodyPr/>
          <a:lstStyle/>
          <a:p>
            <a:r>
              <a:rPr lang="en-GB" i="1" smtClean="0"/>
              <a:t>ProfitLoss</a:t>
            </a:r>
            <a:r>
              <a:rPr lang="en-GB" smtClean="0"/>
              <a:t> code – part 4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GB" smtClean="0"/>
              <a:t>Finally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052736"/>
            <a:ext cx="8712968" cy="5256584"/>
          </a:xfrm>
        </p:spPr>
        <p:txBody>
          <a:bodyPr rtlCol="0">
            <a:normAutofit fontScale="40000" lnSpcReduction="20000"/>
          </a:bodyPr>
          <a:lstStyle/>
          <a:p>
            <a:pPr marL="0" indent="0" fontAlgn="auto">
              <a:spcAft>
                <a:spcPts val="0"/>
              </a:spcAft>
              <a:buNone/>
              <a:defRPr/>
            </a:pPr>
            <a:r>
              <a:rPr lang="en-GB" sz="7000" dirty="0" smtClean="0"/>
              <a:t>An </a:t>
            </a:r>
            <a:r>
              <a:rPr lang="en-GB" sz="7000" dirty="0" smtClean="0">
                <a:cs typeface="Consolas" pitchFamily="49" charset="0"/>
              </a:rPr>
              <a:t>if</a:t>
            </a:r>
            <a:r>
              <a:rPr lang="en-GB" sz="7000" dirty="0" smtClean="0"/>
              <a:t> statement can be nested (placed inside) another one. In this example, the whole of the </a:t>
            </a:r>
            <a:r>
              <a:rPr lang="en-GB" sz="7000" dirty="0" smtClean="0">
                <a:cs typeface="Consolas" pitchFamily="49" charset="0"/>
              </a:rPr>
              <a:t>else</a:t>
            </a:r>
            <a:r>
              <a:rPr lang="en-GB" sz="7000" dirty="0" smtClean="0"/>
              <a:t> part is </a:t>
            </a:r>
            <a:r>
              <a:rPr lang="en-GB" sz="7000" dirty="0" smtClean="0">
                <a:solidFill>
                  <a:srgbClr val="FF0000"/>
                </a:solidFill>
              </a:rPr>
              <a:t>another </a:t>
            </a:r>
            <a:r>
              <a:rPr lang="en-GB" sz="7000" dirty="0" smtClean="0">
                <a:solidFill>
                  <a:srgbClr val="FF0000"/>
                </a:solidFill>
                <a:cs typeface="Consolas" pitchFamily="49" charset="0"/>
              </a:rPr>
              <a:t>if</a:t>
            </a:r>
            <a:r>
              <a:rPr lang="en-GB" sz="7000" dirty="0" smtClean="0">
                <a:solidFill>
                  <a:srgbClr val="FF0000"/>
                </a:solidFill>
              </a:rPr>
              <a:t> statement</a:t>
            </a:r>
          </a:p>
          <a:p>
            <a:pPr>
              <a:buNone/>
            </a:pPr>
            <a:endParaRPr lang="en-US" sz="2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4500" dirty="0" smtClean="0">
                <a:latin typeface="Consolas" pitchFamily="49" charset="0"/>
                <a:cs typeface="Consolas" pitchFamily="49" charset="0"/>
              </a:rPr>
              <a:t>if (</a:t>
            </a:r>
            <a:r>
              <a:rPr lang="en-US" sz="4500" dirty="0" err="1" smtClean="0">
                <a:latin typeface="Consolas" pitchFamily="49" charset="0"/>
                <a:cs typeface="Consolas" pitchFamily="49" charset="0"/>
              </a:rPr>
              <a:t>iHours</a:t>
            </a:r>
            <a:r>
              <a:rPr lang="en-US" sz="4500" dirty="0" smtClean="0">
                <a:latin typeface="Consolas" pitchFamily="49" charset="0"/>
                <a:cs typeface="Consolas" pitchFamily="49" charset="0"/>
              </a:rPr>
              <a:t> == 0)</a:t>
            </a:r>
          </a:p>
          <a:p>
            <a:pPr>
              <a:buNone/>
            </a:pPr>
            <a:r>
              <a:rPr lang="en-US" sz="45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US" sz="45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US" sz="4500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US" sz="4500" dirty="0" smtClean="0">
                <a:latin typeface="Consolas" pitchFamily="49" charset="0"/>
                <a:cs typeface="Consolas" pitchFamily="49" charset="0"/>
              </a:rPr>
              <a:t>("You didn’t work this week.");</a:t>
            </a:r>
          </a:p>
          <a:p>
            <a:pPr>
              <a:buNone/>
            </a:pPr>
            <a:r>
              <a:rPr lang="en-US" sz="45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buNone/>
            </a:pPr>
            <a:r>
              <a:rPr lang="en-US" sz="4500" dirty="0" smtClean="0">
                <a:latin typeface="Consolas" pitchFamily="49" charset="0"/>
                <a:cs typeface="Consolas" pitchFamily="49" charset="0"/>
              </a:rPr>
              <a:t>else</a:t>
            </a:r>
          </a:p>
          <a:p>
            <a:pPr>
              <a:buNone/>
            </a:pPr>
            <a:r>
              <a:rPr lang="en-US" sz="45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US" sz="45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//nested if statement</a:t>
            </a:r>
          </a:p>
          <a:p>
            <a:pPr>
              <a:buNone/>
            </a:pPr>
            <a:r>
              <a:rPr lang="en-US" sz="4500" dirty="0" smtClean="0">
                <a:latin typeface="Consolas" pitchFamily="49" charset="0"/>
                <a:cs typeface="Consolas" pitchFamily="49" charset="0"/>
              </a:rPr>
              <a:t>   if (</a:t>
            </a:r>
            <a:r>
              <a:rPr lang="en-US" sz="4500" dirty="0" err="1" smtClean="0">
                <a:latin typeface="Consolas" pitchFamily="49" charset="0"/>
                <a:cs typeface="Consolas" pitchFamily="49" charset="0"/>
              </a:rPr>
              <a:t>iHours</a:t>
            </a:r>
            <a:r>
              <a:rPr lang="en-US" sz="4500" dirty="0" smtClean="0">
                <a:latin typeface="Consolas" pitchFamily="49" charset="0"/>
                <a:cs typeface="Consolas" pitchFamily="49" charset="0"/>
              </a:rPr>
              <a:t> &gt; 40)</a:t>
            </a:r>
          </a:p>
          <a:p>
            <a:pPr>
              <a:buNone/>
            </a:pPr>
            <a:r>
              <a:rPr lang="en-US" sz="4500" dirty="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pPr>
              <a:buNone/>
            </a:pPr>
            <a:r>
              <a:rPr lang="en-US" sz="4500" dirty="0" smtClean="0">
                <a:latin typeface="Consolas" pitchFamily="49" charset="0"/>
                <a:cs typeface="Consolas" pitchFamily="49" charset="0"/>
              </a:rPr>
              <a:t>      </a:t>
            </a:r>
            <a:r>
              <a:rPr lang="en-US" sz="4500" dirty="0" err="1" smtClean="0">
                <a:latin typeface="Consolas" pitchFamily="49" charset="0"/>
                <a:cs typeface="Consolas" pitchFamily="49" charset="0"/>
              </a:rPr>
              <a:t>Console.Write</a:t>
            </a:r>
            <a:r>
              <a:rPr lang="en-US" sz="4500" dirty="0" smtClean="0">
                <a:latin typeface="Consolas" pitchFamily="49" charset="0"/>
                <a:cs typeface="Consolas" pitchFamily="49" charset="0"/>
              </a:rPr>
              <a:t>("You worked " + (</a:t>
            </a:r>
            <a:r>
              <a:rPr lang="en-US" sz="4500" dirty="0" err="1" smtClean="0">
                <a:latin typeface="Consolas" pitchFamily="49" charset="0"/>
                <a:cs typeface="Consolas" pitchFamily="49" charset="0"/>
              </a:rPr>
              <a:t>iHours</a:t>
            </a:r>
            <a:r>
              <a:rPr lang="en-US" sz="4500" dirty="0" smtClean="0">
                <a:latin typeface="Consolas" pitchFamily="49" charset="0"/>
                <a:cs typeface="Consolas" pitchFamily="49" charset="0"/>
              </a:rPr>
              <a:t> – 40) + " hours.");</a:t>
            </a:r>
          </a:p>
          <a:p>
            <a:pPr>
              <a:buNone/>
            </a:pPr>
            <a:r>
              <a:rPr lang="en-US" sz="4500" dirty="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pPr>
              <a:buNone/>
            </a:pPr>
            <a:r>
              <a:rPr lang="en-US" sz="4500" dirty="0" smtClean="0">
                <a:latin typeface="Consolas" pitchFamily="49" charset="0"/>
                <a:cs typeface="Consolas" pitchFamily="49" charset="0"/>
              </a:rPr>
              <a:t>   else</a:t>
            </a:r>
          </a:p>
          <a:p>
            <a:pPr>
              <a:buNone/>
            </a:pPr>
            <a:r>
              <a:rPr lang="en-US" sz="4500" dirty="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pPr>
              <a:buNone/>
            </a:pPr>
            <a:r>
              <a:rPr lang="en-US" sz="4500" dirty="0" smtClean="0">
                <a:latin typeface="Consolas" pitchFamily="49" charset="0"/>
                <a:cs typeface="Consolas" pitchFamily="49" charset="0"/>
              </a:rPr>
              <a:t>      </a:t>
            </a:r>
            <a:r>
              <a:rPr lang="en-US" sz="4500" dirty="0" err="1" smtClean="0">
                <a:latin typeface="Consolas" pitchFamily="49" charset="0"/>
                <a:cs typeface="Consolas" pitchFamily="49" charset="0"/>
              </a:rPr>
              <a:t>Console.Write</a:t>
            </a:r>
            <a:r>
              <a:rPr lang="en-US" sz="4500" dirty="0" smtClean="0">
                <a:latin typeface="Consolas" pitchFamily="49" charset="0"/>
                <a:cs typeface="Consolas" pitchFamily="49" charset="0"/>
              </a:rPr>
              <a:t>("You worked " + </a:t>
            </a:r>
            <a:r>
              <a:rPr lang="en-US" sz="4500" dirty="0" err="1" smtClean="0">
                <a:latin typeface="Consolas" pitchFamily="49" charset="0"/>
                <a:cs typeface="Consolas" pitchFamily="49" charset="0"/>
              </a:rPr>
              <a:t>iHours</a:t>
            </a:r>
            <a:r>
              <a:rPr lang="en-US" sz="4500" dirty="0" smtClean="0">
                <a:latin typeface="Consolas" pitchFamily="49" charset="0"/>
                <a:cs typeface="Consolas" pitchFamily="49" charset="0"/>
              </a:rPr>
              <a:t> + " hours.");</a:t>
            </a:r>
          </a:p>
          <a:p>
            <a:pPr>
              <a:buNone/>
            </a:pPr>
            <a:r>
              <a:rPr lang="en-US" sz="4500" dirty="0" smtClean="0">
                <a:latin typeface="Consolas" pitchFamily="49" charset="0"/>
                <a:cs typeface="Consolas" pitchFamily="49" charset="0"/>
              </a:rPr>
              <a:t>   }</a:t>
            </a:r>
            <a:endParaRPr lang="en-US" sz="45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515605-E8FD-4470-87CE-EB2C8380437F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GB" smtClean="0"/>
              <a:t>Summary</a:t>
            </a:r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 rtlCol="0">
            <a:normAutofit fontScale="92500" lnSpcReduction="10000"/>
          </a:bodyPr>
          <a:lstStyle/>
          <a:p>
            <a:pPr marL="609600" indent="-6096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Decision statements are implemented in C# using </a:t>
            </a:r>
            <a:r>
              <a:rPr lang="en-US" b="1" dirty="0" smtClean="0">
                <a:cs typeface="Consolas" pitchFamily="49" charset="0"/>
              </a:rPr>
              <a:t>if .. else </a:t>
            </a:r>
            <a:r>
              <a:rPr lang="en-US" dirty="0" smtClean="0"/>
              <a:t>statements</a:t>
            </a:r>
          </a:p>
          <a:p>
            <a:pPr marL="609600" indent="-6096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The </a:t>
            </a:r>
            <a:r>
              <a:rPr lang="en-US" dirty="0" smtClean="0">
                <a:cs typeface="Consolas" pitchFamily="49" charset="0"/>
              </a:rPr>
              <a:t>if</a:t>
            </a:r>
            <a:r>
              <a:rPr lang="en-US" dirty="0" smtClean="0"/>
              <a:t> statement uses a </a:t>
            </a:r>
            <a:r>
              <a:rPr lang="en-US" b="1" dirty="0" smtClean="0"/>
              <a:t>condition</a:t>
            </a:r>
            <a:r>
              <a:rPr lang="en-US" dirty="0" smtClean="0"/>
              <a:t> giving a </a:t>
            </a:r>
            <a:r>
              <a:rPr lang="en-US" dirty="0" smtClean="0">
                <a:cs typeface="Consolas" pitchFamily="49" charset="0"/>
              </a:rPr>
              <a:t>true</a:t>
            </a:r>
            <a:r>
              <a:rPr lang="en-US" dirty="0" smtClean="0"/>
              <a:t> or </a:t>
            </a:r>
            <a:r>
              <a:rPr lang="en-US" dirty="0" smtClean="0">
                <a:cs typeface="Consolas" pitchFamily="49" charset="0"/>
              </a:rPr>
              <a:t>false</a:t>
            </a:r>
            <a:r>
              <a:rPr lang="en-US" dirty="0" smtClean="0"/>
              <a:t> answer</a:t>
            </a:r>
          </a:p>
          <a:p>
            <a:pPr marL="609600" indent="-6096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Relational operators </a:t>
            </a:r>
            <a:r>
              <a:rPr lang="en-US" dirty="0" smtClean="0"/>
              <a:t>are used to compare two simple values</a:t>
            </a:r>
          </a:p>
          <a:p>
            <a:pPr marL="609600" indent="-6096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Complex nesting can be simplified by using </a:t>
            </a:r>
            <a:r>
              <a:rPr lang="en-US" b="1" dirty="0" smtClean="0"/>
              <a:t>compound conditions </a:t>
            </a:r>
            <a:r>
              <a:rPr lang="en-US" dirty="0" smtClean="0"/>
              <a:t>or the </a:t>
            </a:r>
            <a:r>
              <a:rPr lang="en-US" b="1" dirty="0" smtClean="0"/>
              <a:t>switch</a:t>
            </a:r>
            <a:r>
              <a:rPr lang="en-US" dirty="0" smtClean="0"/>
              <a:t> statement.</a:t>
            </a:r>
          </a:p>
          <a:p>
            <a:pPr marL="609600" indent="-609600">
              <a:defRPr/>
            </a:pPr>
            <a:r>
              <a:rPr lang="en-US" dirty="0" smtClean="0"/>
              <a:t>One </a:t>
            </a:r>
            <a:r>
              <a:rPr lang="en-US" dirty="0" smtClean="0">
                <a:cs typeface="Consolas" pitchFamily="49" charset="0"/>
              </a:rPr>
              <a:t>if</a:t>
            </a:r>
            <a:r>
              <a:rPr lang="en-US" dirty="0" smtClean="0"/>
              <a:t> statement can be </a:t>
            </a:r>
            <a:r>
              <a:rPr lang="en-US" b="1" dirty="0" smtClean="0"/>
              <a:t>nested</a:t>
            </a:r>
            <a:r>
              <a:rPr lang="en-US" dirty="0" smtClean="0"/>
              <a:t> inside another</a:t>
            </a:r>
          </a:p>
          <a:p>
            <a:pPr marL="609600" indent="-60960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515605-E8FD-4470-87CE-EB2C8380437F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i="1" smtClean="0"/>
              <a:t>ProfitLoss</a:t>
            </a:r>
            <a:r>
              <a:rPr lang="en-GB" smtClean="0"/>
              <a:t> program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mtClean="0"/>
              <a:t>Full code listing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24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25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51520" y="476672"/>
            <a:ext cx="86044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smtClean="0">
                <a:latin typeface="Consolas" pitchFamily="49" charset="0"/>
                <a:cs typeface="Consolas" pitchFamily="49" charset="0"/>
              </a:rPr>
              <a:t>static void Main(string[] args)</a:t>
            </a:r>
          </a:p>
          <a:p>
            <a:r>
              <a:rPr lang="en-GB" sz="20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double dSales;</a:t>
            </a: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double dOverheads;</a:t>
            </a: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double dProfit;</a:t>
            </a: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double dBonus;</a:t>
            </a: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String sTaxCode;</a:t>
            </a:r>
          </a:p>
          <a:p>
            <a:pPr marL="358775"/>
            <a:endParaRPr lang="en-GB" sz="2000" smtClean="0">
              <a:latin typeface="Consolas" pitchFamily="49" charset="0"/>
              <a:cs typeface="Consolas" pitchFamily="49" charset="0"/>
            </a:endParaRP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Console.Write("Enter amount of sales for the year: ");</a:t>
            </a: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dSales = Convert.ToDouble(Console.ReadLine());</a:t>
            </a:r>
          </a:p>
          <a:p>
            <a:pPr marL="358775"/>
            <a:endParaRPr lang="en-GB" sz="2000" smtClean="0">
              <a:latin typeface="Consolas" pitchFamily="49" charset="0"/>
              <a:cs typeface="Consolas" pitchFamily="49" charset="0"/>
            </a:endParaRP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Console.Write("Enter cost of overheads for the year: ");</a:t>
            </a: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dOverheads = Convert.ToDouble(Console.ReadLine());</a:t>
            </a:r>
          </a:p>
          <a:p>
            <a:pPr marL="358775"/>
            <a:endParaRPr lang="en-GB" sz="2000" smtClean="0">
              <a:latin typeface="Consolas" pitchFamily="49" charset="0"/>
              <a:cs typeface="Consolas" pitchFamily="49" charset="0"/>
            </a:endParaRPr>
          </a:p>
          <a:p>
            <a:pPr marL="358775"/>
            <a:r>
              <a:rPr lang="en-GB" sz="200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//calculate amount of profit or loss</a:t>
            </a: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dProfit = dSales - dOverheads;</a:t>
            </a:r>
          </a:p>
          <a:p>
            <a:pPr marL="358775"/>
            <a:endParaRPr lang="en-GB" sz="2000" smtClean="0">
              <a:latin typeface="Consolas" pitchFamily="49" charset="0"/>
              <a:cs typeface="Consolas" pitchFamily="49" charset="0"/>
            </a:endParaRP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Console.WriteLine();</a:t>
            </a:r>
            <a:endParaRPr lang="en-GB" smtClean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26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323528" y="548680"/>
            <a:ext cx="84969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/>
            <a:r>
              <a:rPr lang="en-GB" sz="200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//display amount of profit or loss</a:t>
            </a: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if (dProfit &gt; 0)</a:t>
            </a: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    Console.WriteLine("This year you made a profit of "</a:t>
            </a: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                       + dProfit.ToString("C"));</a:t>
            </a: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else if (dProfit &lt; 0)</a:t>
            </a: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    Console.WriteLine("This year you made a loss of " </a:t>
            </a: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                      + dProfit.ToString("C"));</a:t>
            </a: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else</a:t>
            </a: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   Console.WriteLine("This year you have broken even.");</a:t>
            </a: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 marL="358775"/>
            <a:endParaRPr lang="en-GB" sz="2000" smtClean="0">
              <a:latin typeface="Consolas" pitchFamily="49" charset="0"/>
              <a:cs typeface="Consolas" pitchFamily="49" charset="0"/>
            </a:endParaRPr>
          </a:p>
          <a:p>
            <a:pPr marL="358775"/>
            <a:r>
              <a:rPr lang="en-GB" sz="2000" smtClean="0">
                <a:latin typeface="Consolas" pitchFamily="49" charset="0"/>
                <a:cs typeface="Consolas" pitchFamily="49" charset="0"/>
              </a:rPr>
              <a:t>Console.WriteLine();</a:t>
            </a:r>
          </a:p>
          <a:p>
            <a:endParaRPr lang="en-GB" sz="2000" smtClean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27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539552" y="332656"/>
            <a:ext cx="777686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/>
            <a:r>
              <a:rPr lang="en-GB" sz="20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//work out the bonus due</a:t>
            </a:r>
          </a:p>
          <a:p>
            <a:pPr marL="358775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if (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dProfit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&lt;= 0)</a:t>
            </a:r>
          </a:p>
          <a:p>
            <a:pPr marL="358775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 marL="358775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dBonus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0; 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sTaxCode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"N";</a:t>
            </a:r>
          </a:p>
          <a:p>
            <a:pPr marL="358775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 marL="358775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else if (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dProfit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&gt; 1 &amp;&amp;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dProfit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&lt;= 1000)</a:t>
            </a:r>
          </a:p>
          <a:p>
            <a:pPr marL="358775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 marL="358775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dBonus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50; 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sTaxCode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"A";</a:t>
            </a:r>
          </a:p>
          <a:p>
            <a:pPr marL="358775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 marL="358775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else if (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dProfit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&gt; 1000 &amp;&amp;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dProfit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&lt;= 5000)</a:t>
            </a:r>
          </a:p>
          <a:p>
            <a:pPr marL="358775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 marL="358775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dBonus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200; 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sTaxCode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"B";</a:t>
            </a:r>
          </a:p>
          <a:p>
            <a:pPr marL="358775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 marL="358775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else</a:t>
            </a:r>
          </a:p>
          <a:p>
            <a:pPr marL="358775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 marL="358775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dBonus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600; 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sTaxCode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"C";</a:t>
            </a:r>
          </a:p>
          <a:p>
            <a:pPr marL="358775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 marL="358775"/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("You have earned a bonus of " +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dBonus.ToString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("C"));</a:t>
            </a:r>
          </a:p>
          <a:p>
            <a:pPr marL="358775"/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();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28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51520" y="260648"/>
            <a:ext cx="871296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/>
            <a:r>
              <a:rPr lang="en-GB" sz="20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//work out and display the tax code which applies</a:t>
            </a:r>
          </a:p>
          <a:p>
            <a:pPr marL="358775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switch (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sTaxCode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 marL="358775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 marL="717550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case "N":</a:t>
            </a:r>
          </a:p>
          <a:p>
            <a:pPr marL="717550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("Tax code: N - nothing to pay");</a:t>
            </a:r>
          </a:p>
          <a:p>
            <a:pPr marL="717550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break;</a:t>
            </a:r>
          </a:p>
          <a:p>
            <a:pPr marL="717550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case "A":</a:t>
            </a:r>
          </a:p>
          <a:p>
            <a:pPr marL="717550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("Tax code A - 10%");</a:t>
            </a:r>
          </a:p>
          <a:p>
            <a:pPr marL="717550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break;</a:t>
            </a:r>
          </a:p>
          <a:p>
            <a:pPr marL="717550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case "B":</a:t>
            </a:r>
          </a:p>
          <a:p>
            <a:pPr marL="717550"/>
            <a:r>
              <a:rPr lang="fr-FR" sz="2000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fr-FR" sz="2000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fr-FR" sz="2000" dirty="0" smtClean="0">
                <a:latin typeface="Consolas" pitchFamily="49" charset="0"/>
                <a:cs typeface="Consolas" pitchFamily="49" charset="0"/>
              </a:rPr>
              <a:t>("</a:t>
            </a:r>
            <a:r>
              <a:rPr lang="fr-FR" sz="2000" smtClean="0">
                <a:latin typeface="Consolas" pitchFamily="49" charset="0"/>
                <a:cs typeface="Consolas" pitchFamily="49" charset="0"/>
              </a:rPr>
              <a:t>Tax </a:t>
            </a:r>
            <a:r>
              <a:rPr lang="fr-FR" sz="2000" dirty="0" smtClean="0">
                <a:latin typeface="Consolas" pitchFamily="49" charset="0"/>
                <a:cs typeface="Consolas" pitchFamily="49" charset="0"/>
              </a:rPr>
              <a:t>code B - 25%");</a:t>
            </a:r>
          </a:p>
          <a:p>
            <a:pPr marL="717550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break;</a:t>
            </a:r>
          </a:p>
          <a:p>
            <a:pPr marL="717550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case "C":</a:t>
            </a:r>
          </a:p>
          <a:p>
            <a:pPr marL="717550"/>
            <a:r>
              <a:rPr lang="fr-FR" sz="2000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fr-FR" sz="2000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fr-FR" sz="2000" dirty="0" smtClean="0">
                <a:latin typeface="Consolas" pitchFamily="49" charset="0"/>
                <a:cs typeface="Consolas" pitchFamily="49" charset="0"/>
              </a:rPr>
              <a:t>("</a:t>
            </a:r>
            <a:r>
              <a:rPr lang="fr-FR" sz="2000" dirty="0" err="1" smtClean="0">
                <a:latin typeface="Consolas" pitchFamily="49" charset="0"/>
                <a:cs typeface="Consolas" pitchFamily="49" charset="0"/>
              </a:rPr>
              <a:t>Tax</a:t>
            </a:r>
            <a:r>
              <a:rPr lang="fr-FR" sz="2000" dirty="0" smtClean="0">
                <a:latin typeface="Consolas" pitchFamily="49" charset="0"/>
                <a:cs typeface="Consolas" pitchFamily="49" charset="0"/>
              </a:rPr>
              <a:t> code C - 40%");</a:t>
            </a:r>
          </a:p>
          <a:p>
            <a:pPr marL="717550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break;</a:t>
            </a:r>
          </a:p>
          <a:p>
            <a:pPr marL="358775"/>
            <a:r>
              <a:rPr lang="en-GB" sz="20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 marL="358775"/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pPr marL="358775"/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Console.WriteLine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("Press any key to close.");</a:t>
            </a:r>
          </a:p>
          <a:p>
            <a:pPr marL="358775"/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Console.ReadKey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r>
              <a:rPr lang="en-GB" sz="2000" dirty="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The </a:t>
            </a:r>
            <a:r>
              <a:rPr lang="en-GB" i="1" smtClean="0"/>
              <a:t>ProfitLoss</a:t>
            </a:r>
            <a:r>
              <a:rPr lang="en-GB" smtClean="0"/>
              <a:t> problem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Your friend runs a small business, employing three staff</a:t>
            </a:r>
          </a:p>
          <a:p>
            <a:r>
              <a:rPr lang="en-GB" dirty="0" smtClean="0"/>
              <a:t>S/he wants a C# program to work out:</a:t>
            </a:r>
          </a:p>
          <a:p>
            <a:pPr lvl="1"/>
            <a:r>
              <a:rPr lang="en-GB" dirty="0" smtClean="0"/>
              <a:t>Their profit or loss for the year</a:t>
            </a:r>
          </a:p>
          <a:p>
            <a:pPr lvl="1"/>
            <a:r>
              <a:rPr lang="en-GB" dirty="0" smtClean="0"/>
              <a:t>Based on that figure, the staff bonus which should be paid out to each staff member</a:t>
            </a:r>
          </a:p>
          <a:p>
            <a:pPr lvl="1"/>
            <a:r>
              <a:rPr lang="en-GB" dirty="0" smtClean="0"/>
              <a:t>The tax code which should be applied to the bonus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What information do we need?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How to calculate profit</a:t>
            </a:r>
          </a:p>
          <a:p>
            <a:pPr lvl="1"/>
            <a:r>
              <a:rPr lang="en-GB" smtClean="0">
                <a:solidFill>
                  <a:srgbClr val="FF0000"/>
                </a:solidFill>
              </a:rPr>
              <a:t>Profit = sales - overheads</a:t>
            </a:r>
          </a:p>
          <a:p>
            <a:r>
              <a:rPr lang="en-GB" smtClean="0"/>
              <a:t>How to calculate the staff bonus and tax code</a:t>
            </a:r>
          </a:p>
          <a:p>
            <a:pPr lvl="1"/>
            <a:r>
              <a:rPr lang="en-GB" smtClean="0"/>
              <a:t>Profit = 0                  Bonus = 0 Tax code = “N”</a:t>
            </a:r>
          </a:p>
          <a:p>
            <a:pPr lvl="1"/>
            <a:r>
              <a:rPr lang="en-GB" smtClean="0"/>
              <a:t>Profit up to 1000    Bonus = £50 Tax code = “A”</a:t>
            </a:r>
          </a:p>
          <a:p>
            <a:pPr lvl="1"/>
            <a:r>
              <a:rPr lang="en-GB" smtClean="0"/>
              <a:t>Profit up to 5000    Bonus = £200 Tax code = “B”</a:t>
            </a:r>
          </a:p>
          <a:p>
            <a:pPr lvl="1"/>
            <a:r>
              <a:rPr lang="en-GB" smtClean="0"/>
              <a:t>Profit  over £5000  Bonus = £600 Tax code = “C”</a:t>
            </a:r>
          </a:p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data values does the program need?</a:t>
            </a:r>
          </a:p>
          <a:p>
            <a:endParaRPr lang="en-US" dirty="0" smtClean="0"/>
          </a:p>
          <a:p>
            <a:r>
              <a:rPr lang="en-US" dirty="0" smtClean="0"/>
              <a:t>Which ones will receive input typed in by the user?</a:t>
            </a:r>
          </a:p>
          <a:p>
            <a:endParaRPr lang="en-US" dirty="0" smtClean="0"/>
          </a:p>
          <a:p>
            <a:r>
              <a:rPr lang="en-US" dirty="0" smtClean="0"/>
              <a:t>Which ones will hold results, and/or need to be displayed on the console?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a Solution (1)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dirty="0" smtClean="0"/>
              <a:t>Input the sales figure</a:t>
            </a:r>
          </a:p>
          <a:p>
            <a:pPr>
              <a:buFont typeface="Arial" charset="0"/>
              <a:buNone/>
            </a:pPr>
            <a:r>
              <a:rPr lang="en-US" dirty="0" smtClean="0"/>
              <a:t>Input the overheads figure</a:t>
            </a:r>
          </a:p>
          <a:p>
            <a:pPr>
              <a:buFont typeface="Arial" charset="0"/>
              <a:buNone/>
            </a:pPr>
            <a:r>
              <a:rPr lang="en-US" dirty="0" smtClean="0"/>
              <a:t>Calculate profit = sales - overheads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515605-E8FD-4470-87CE-EB2C8380437F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GB" i="1" smtClean="0"/>
              <a:t>ProfitLoss</a:t>
            </a:r>
            <a:r>
              <a:rPr lang="en-GB" smtClean="0"/>
              <a:t> code – part 1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2736"/>
            <a:ext cx="8208912" cy="50734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double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dSales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double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dOverheads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double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dProfit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double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dBonus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String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sTaxCode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buNone/>
            </a:pPr>
            <a:endParaRPr lang="en-GB" sz="20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Console.Write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("Enter amount of sales for the year: ");</a:t>
            </a:r>
          </a:p>
          <a:p>
            <a:pPr>
              <a:buNone/>
            </a:pP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dSales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Convert.ToDouble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(Console.ReadLine());</a:t>
            </a:r>
          </a:p>
          <a:p>
            <a:pPr>
              <a:buNone/>
            </a:pP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           </a:t>
            </a:r>
          </a:p>
          <a:p>
            <a:pPr>
              <a:buNone/>
            </a:pP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Console.Write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("Enter cost of overheads for the year: ");</a:t>
            </a:r>
          </a:p>
          <a:p>
            <a:pPr>
              <a:buNone/>
            </a:pP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dOverheads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Convert.ToDouble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(Console.ReadLine());</a:t>
            </a:r>
          </a:p>
          <a:p>
            <a:pPr>
              <a:buNone/>
            </a:pPr>
            <a:endParaRPr lang="en-GB" sz="20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GB" sz="20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//calculate amount of profit or loss</a:t>
            </a:r>
          </a:p>
          <a:p>
            <a:pPr>
              <a:buNone/>
            </a:pP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dProfit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dSales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 - </a:t>
            </a:r>
            <a:r>
              <a:rPr lang="en-GB" sz="2000" dirty="0" err="1" smtClean="0">
                <a:latin typeface="Consolas" pitchFamily="49" charset="0"/>
                <a:cs typeface="Consolas" pitchFamily="49" charset="0"/>
              </a:rPr>
              <a:t>dOverheads</a:t>
            </a:r>
            <a:r>
              <a:rPr lang="en-GB" sz="2000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buNone/>
            </a:pPr>
            <a:endParaRPr lang="en-GB" sz="20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a Solution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dirty="0" smtClean="0"/>
              <a:t>If </a:t>
            </a:r>
            <a:r>
              <a:rPr lang="en-US" dirty="0" smtClean="0">
                <a:solidFill>
                  <a:srgbClr val="FF0000"/>
                </a:solidFill>
              </a:rPr>
              <a:t>profit is greater than 0</a:t>
            </a:r>
          </a:p>
          <a:p>
            <a:pPr>
              <a:buNone/>
            </a:pPr>
            <a:r>
              <a:rPr lang="en-US" dirty="0" smtClean="0"/>
              <a:t>   display “profit “message</a:t>
            </a:r>
          </a:p>
          <a:p>
            <a:pPr>
              <a:buFont typeface="Arial" charset="0"/>
              <a:buNone/>
            </a:pPr>
            <a:r>
              <a:rPr lang="en-US" dirty="0" smtClean="0"/>
              <a:t>else</a:t>
            </a:r>
          </a:p>
          <a:p>
            <a:pPr>
              <a:buFont typeface="Arial" charset="0"/>
              <a:buNone/>
            </a:pPr>
            <a:r>
              <a:rPr lang="en-US" dirty="0" smtClean="0"/>
              <a:t>   display “loss “message</a:t>
            </a:r>
          </a:p>
          <a:p>
            <a:pPr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Here we </a:t>
            </a:r>
            <a:r>
              <a:rPr lang="en-US" dirty="0" err="1" smtClean="0"/>
              <a:t>realise</a:t>
            </a:r>
            <a:r>
              <a:rPr lang="en-US" dirty="0" smtClean="0"/>
              <a:t> that the program needs to make a decision, based on whether the profit figure is greater than zero or not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Making Decisions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r>
              <a:rPr lang="en-GB" dirty="0" smtClean="0"/>
              <a:t>The program must be able to take alternative actions, based on decisions</a:t>
            </a:r>
          </a:p>
          <a:p>
            <a:r>
              <a:rPr lang="en-GB" dirty="0" smtClean="0"/>
              <a:t>What decisions did you make today?</a:t>
            </a:r>
          </a:p>
          <a:p>
            <a:r>
              <a:rPr lang="en-GB" dirty="0" smtClean="0"/>
              <a:t>A decision always consists of some action taken as the result of a </a:t>
            </a:r>
            <a:r>
              <a:rPr lang="en-GB" dirty="0" smtClean="0">
                <a:solidFill>
                  <a:srgbClr val="FF0000"/>
                </a:solidFill>
              </a:rPr>
              <a:t>condition</a:t>
            </a:r>
          </a:p>
          <a:p>
            <a:pPr lvl="1"/>
            <a:r>
              <a:rPr lang="en-GB" dirty="0" smtClean="0"/>
              <a:t>E.g.  If I am hungry</a:t>
            </a:r>
          </a:p>
          <a:p>
            <a:pPr>
              <a:buNone/>
            </a:pPr>
            <a:r>
              <a:rPr lang="en-GB" sz="2800" dirty="0" smtClean="0"/>
              <a:t>                        I will eat some food</a:t>
            </a:r>
          </a:p>
          <a:p>
            <a:r>
              <a:rPr lang="en-GB" dirty="0" smtClean="0"/>
              <a:t>For programs to make decisions, we use a program command called the </a:t>
            </a:r>
            <a:r>
              <a:rPr lang="en-GB" b="1" dirty="0" smtClean="0">
                <a:cs typeface="Consolas" pitchFamily="49" charset="0"/>
              </a:rPr>
              <a:t>if</a:t>
            </a:r>
            <a:r>
              <a:rPr lang="en-GB" b="1" dirty="0" smtClean="0">
                <a:cs typeface="Courier New" pitchFamily="49" charset="0"/>
              </a:rPr>
              <a:t> statement</a:t>
            </a:r>
          </a:p>
          <a:p>
            <a:pPr>
              <a:buNone/>
            </a:pP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35E-0AE4-4C2B-BCB1-FF6F9C618A1D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</TotalTime>
  <Words>1709</Words>
  <Application>Microsoft Office PowerPoint</Application>
  <PresentationFormat>On-screen Show (4:3)</PresentationFormat>
  <Paragraphs>340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FUNDAMENTALS OF COMPUTING INTRODUCTION TO PROGRAMMING</vt:lpstr>
      <vt:lpstr>Objectives</vt:lpstr>
      <vt:lpstr>The ProfitLoss problem</vt:lpstr>
      <vt:lpstr>What information do we need?</vt:lpstr>
      <vt:lpstr>Exercise 1</vt:lpstr>
      <vt:lpstr>Designing a Solution (1)</vt:lpstr>
      <vt:lpstr>ProfitLoss code – part 1</vt:lpstr>
      <vt:lpstr>Designing a Solution (2)</vt:lpstr>
      <vt:lpstr>Making Decisions</vt:lpstr>
      <vt:lpstr>Constructing an if condition</vt:lpstr>
      <vt:lpstr>Relational operators</vt:lpstr>
      <vt:lpstr>ProfitLoss code – part 2</vt:lpstr>
      <vt:lpstr>The else if clause</vt:lpstr>
      <vt:lpstr>ProfitLoss code – part 2 (amended)</vt:lpstr>
      <vt:lpstr>Exercise 2</vt:lpstr>
      <vt:lpstr>Design – calculating bonus, tax code</vt:lpstr>
      <vt:lpstr>Compound conditions</vt:lpstr>
      <vt:lpstr>ProfitLoss code - part 3</vt:lpstr>
      <vt:lpstr>Displaying the sales bonus  and tax code</vt:lpstr>
      <vt:lpstr>The switch statement</vt:lpstr>
      <vt:lpstr>ProfitLoss code – part 4</vt:lpstr>
      <vt:lpstr>Finally</vt:lpstr>
      <vt:lpstr>Summary</vt:lpstr>
      <vt:lpstr>ProfitLoss program</vt:lpstr>
      <vt:lpstr>Slide 25</vt:lpstr>
      <vt:lpstr>Slide 26</vt:lpstr>
      <vt:lpstr>Slide 27</vt:lpstr>
      <vt:lpstr>Slide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COMPUTING INTRODUCTION TO PROGRAMMING</dc:title>
  <dc:creator>Linda</dc:creator>
  <cp:lastModifiedBy>cs0lwh</cp:lastModifiedBy>
  <cp:revision>57</cp:revision>
  <dcterms:created xsi:type="dcterms:W3CDTF">2011-06-07T08:40:47Z</dcterms:created>
  <dcterms:modified xsi:type="dcterms:W3CDTF">2012-10-17T14:46:34Z</dcterms:modified>
</cp:coreProperties>
</file>